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3208000" cy="9906000"/>
  <p:notesSz cx="9866313" cy="142954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416" y="67"/>
      </p:cViewPr>
      <p:guideLst>
        <p:guide orient="horz" pos="3120"/>
        <p:guide pos="4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89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1652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67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28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281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86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53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51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59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8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837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88DF2-F086-491B-9CA1-C62F2C9FEAE2}" type="datetimeFigureOut">
              <a:rPr kumimoji="1" lang="ja-JP" altLang="en-US" smtClean="0"/>
              <a:t>2016/11/10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1958D-54F0-439A-BF99-918E1B5F6E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85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1133" y="431281"/>
            <a:ext cx="12825734" cy="5103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000" b="1">
                <a:latin typeface="Meiryo UI" panose="020B0604030504040204" pitchFamily="50" charset="-128"/>
                <a:ea typeface="Meiryo UI" panose="020B0604030504040204" pitchFamily="50" charset="-128"/>
              </a:rPr>
              <a:t>「手塚キャラクター発想支援カード」の使い方</a:t>
            </a:r>
            <a:endParaRPr lang="ja-JP" altLang="ja-JP" sz="20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394238"/>
              </p:ext>
            </p:extLst>
          </p:nvPr>
        </p:nvGraphicFramePr>
        <p:xfrm>
          <a:off x="6850743" y="5608319"/>
          <a:ext cx="5971177" cy="32744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90392"/>
                <a:gridCol w="1894851"/>
                <a:gridCol w="2085934"/>
              </a:tblGrid>
              <a:tr h="10914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空気に当てると、どんどん膨らむチョコ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ちょっと食べるだけでお腹で膨らんで、ダイエットになるチョコ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チョコのパッケージをブロック玩具にして、少しずつ組み立てて遊べる商品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10914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バレンタインデーに贈ると、ホワイトデーには</a:t>
                      </a: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倍で帰ってくるチョコ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 smtClean="0"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lang="ja-JP" altLang="en-US" sz="1200" b="1" kern="100" dirty="0" smtClean="0">
                          <a:effectLst/>
                          <a:latin typeface="+mn-ea"/>
                          <a:ea typeface="+mn-ea"/>
                        </a:rPr>
                        <a:t>発想</a:t>
                      </a:r>
                      <a:r>
                        <a:rPr lang="ja-JP" sz="1200" b="1" kern="100" dirty="0" smtClean="0">
                          <a:effectLst/>
                          <a:latin typeface="+mn-ea"/>
                          <a:ea typeface="+mn-ea"/>
                        </a:rPr>
                        <a:t>キーワード</a:t>
                      </a:r>
                      <a:r>
                        <a:rPr lang="en-US" sz="1200" b="1" kern="100" dirty="0">
                          <a:effectLst/>
                          <a:latin typeface="+mn-ea"/>
                          <a:ea typeface="+mn-ea"/>
                        </a:rPr>
                        <a:t>&gt;</a:t>
                      </a:r>
                      <a:endParaRPr lang="ja-JP" sz="1400" b="1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1" kern="100" dirty="0">
                          <a:effectLst/>
                          <a:latin typeface="+mn-ea"/>
                          <a:ea typeface="+mn-ea"/>
                        </a:rPr>
                        <a:t>成長したり退化したりする</a:t>
                      </a:r>
                      <a:endParaRPr lang="ja-JP" sz="1400" b="1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sz="1200" b="1" kern="100" dirty="0">
                          <a:effectLst/>
                          <a:latin typeface="+mn-ea"/>
                          <a:ea typeface="+mn-ea"/>
                        </a:rPr>
                        <a:t>メルモ</a:t>
                      </a:r>
                      <a:r>
                        <a:rPr lang="en-US" sz="1200" b="1" kern="100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ja-JP" sz="14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チョコに女性の人格を与えて、毎年彼女が成長する物語を</a:t>
                      </a: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web</a:t>
                      </a: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で流す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  <a:tr h="10914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賞味期限が過ぎるとチョコの形が崩れて、中から死亡通知が現れる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sz="1200" kern="100">
                          <a:effectLst/>
                          <a:latin typeface="+mn-ea"/>
                          <a:ea typeface="+mn-ea"/>
                        </a:rPr>
                        <a:t>歳刻みで「○歳用チョコ」をつくり、毎年誕生日に買ってもらえるようにする</a:t>
                      </a:r>
                      <a:endParaRPr lang="ja-JP" sz="140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+mn-ea"/>
                          <a:ea typeface="+mn-ea"/>
                        </a:rPr>
                        <a:t>温めるとやがてチョコの殻が割れて、中から「おまけ」が誕生する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91133" y="1180534"/>
            <a:ext cx="6204687" cy="872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4300" algn="just">
              <a:spcAft>
                <a:spcPts val="600"/>
              </a:spcAft>
            </a:pPr>
            <a:r>
              <a:rPr lang="ja-JP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本カードは商品企画、事業企画、イベント企画</a:t>
            </a:r>
            <a:r>
              <a:rPr lang="ja-JP" altLang="en-US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、研修</a:t>
            </a:r>
            <a:r>
              <a:rPr lang="ja-JP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など、さまざまな場面でのアイデア抽出にご利用できます。</a:t>
            </a:r>
            <a:endParaRPr lang="ja-JP" altLang="ja-JP" kern="100" dirty="0" smtClean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indent="114300" algn="just">
              <a:spcAft>
                <a:spcPts val="600"/>
              </a:spcAft>
            </a:pPr>
            <a:r>
              <a:rPr lang="ja-JP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以下は、</a:t>
            </a:r>
            <a:r>
              <a:rPr lang="en-US" altLang="ja-JP" sz="1400" b="1" kern="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人のグループで</a:t>
            </a:r>
            <a:r>
              <a:rPr lang="en-US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en-US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分ほどの</a:t>
            </a:r>
            <a:r>
              <a:rPr lang="ja-JP" altLang="ja-JP" sz="1400" b="1" kern="100" dirty="0" smtClean="0">
                <a:solidFill>
                  <a:srgbClr val="FF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ブレーンストーミングを行いながら利用する方法です。これを参考に、ご自身の状況に合わせた形でご活用ください。もちろん一人で使っていただいても結構です。</a:t>
            </a:r>
            <a:endParaRPr lang="ja-JP" altLang="ja-JP" kern="100" dirty="0" smtClean="0">
              <a:solidFill>
                <a:srgbClr val="FF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en-US" altLang="ja-JP" sz="1400" b="1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「当社の既存製品〇〇の改良案」「来年のお客様感謝イベントの企画」など、アイデア開発テーマを具体的にし、参加メンバーで共有します。</a:t>
            </a: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本用紙裏側のアイデア記録シートを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枚コピーし、重ねておいてください。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向かい合って座り、司会者、シート記録者、タイムキーパーを決めます。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カードをよく切り、カードの山を裏返しにして置きます。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司会者は、上から一枚、カードをめくります。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出たカード上部に書かれた発想キーワードを、記録者はアイデア記録シートの中央に書きます。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その発想センテンスに基づいて、グループメンバーは次々にアイデアを出していきます。話の展開で、多少キーワードから外れた意見でも構いません。センテンスから連想されること、ちょっとした思いつきでも構いませんので、どんどん書いていきます。一人何案出してもかまいません。</a:t>
            </a:r>
            <a:endParaRPr lang="ja-JP" altLang="en-US" sz="1400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en-US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この段階で、出たアイデアを評価したり、否定するような発言はしないでください。どんな突飛な案でもよいので、自由に出すようにしましょう。また、発想キーワードが開発テーマの趣旨にどうしても合わないときは「パス」して、次のカードをめくって進めても結構で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記録者は、出たアイデアをアイデア記録シートに記入していきます。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ひとつのカードで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つ以上のアイデアが出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て</a:t>
            </a:r>
            <a:r>
              <a:rPr lang="ja-JP" altLang="en-US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シートの空欄が埋まる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か、あるいは時間が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分経過したら、第一ラウンド終了です。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次に司会者は、新しいカードをめくり、別の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キーワード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を示します。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上記と同様のブレーンストーミングを繰り返し、第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ラウンドまで行ないます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時間が許せば、延長しても構いません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1400" kern="100" dirty="0" err="1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第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ラウンドまで終了したら、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枚のシートを参加メンバーに回します。それぞれ面白いと思ったアイデア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のマス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に赤ペンで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小さな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○をつけていきます。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人の持ち点を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点とし、それをどのように配分しても構いません。</a:t>
            </a:r>
            <a:endParaRPr lang="ja-JP" altLang="ja-JP" kern="100" dirty="0" smtClean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点数で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上位</a:t>
            </a:r>
            <a:r>
              <a:rPr lang="en-US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案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が決まりますが、最後に</a:t>
            </a:r>
            <a:r>
              <a:rPr lang="ja-JP" altLang="ja-JP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第一ラウンド</a:t>
            </a: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lang="ja-JP" altLang="en-US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振り返り、上位</a:t>
            </a:r>
            <a:r>
              <a:rPr lang="en-US" altLang="ja-JP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400" kern="1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案以外で気になったアイデアをひとりひとり発表します。</a:t>
            </a:r>
          </a:p>
          <a:p>
            <a:pPr marL="342900" lvl="0" indent="-342900" algn="just">
              <a:spcAft>
                <a:spcPts val="600"/>
              </a:spcAft>
              <a:buFont typeface="+mj-ea"/>
              <a:buAutoNum type="circleNumDbPlain"/>
            </a:pPr>
            <a:r>
              <a:rPr lang="ja-JP" altLang="en-US" sz="1400" kern="100" dirty="0" smtClean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時間に余裕があれば第二、第三ラウンドにもチャレンジしてみましょう。</a:t>
            </a:r>
            <a:endParaRPr lang="ja-JP" altLang="ja-JP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850743" y="5133712"/>
            <a:ext cx="418896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1100" dirty="0" smtClean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▼</a:t>
            </a:r>
            <a:r>
              <a:rPr lang="ja-JP" altLang="ja-JP" sz="1100" kern="100" dirty="0" smtClean="0">
                <a:effectLst/>
                <a:latin typeface="Century" panose="020406040505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アイデア記録シート</a:t>
            </a:r>
            <a:r>
              <a:rPr lang="ja-JP" altLang="en-US" sz="1100" kern="100" dirty="0" smtClean="0">
                <a:effectLst/>
                <a:latin typeface="Century" panose="020406040505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lang="ja-JP" altLang="ja-JP" sz="1100" dirty="0" smtClean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書き方</a:t>
            </a:r>
            <a:r>
              <a:rPr lang="ja-JP" altLang="en-US" sz="1100" dirty="0" smtClean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ja-JP" sz="1100" dirty="0" smtClean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「チョコレート」の新製品アイデア開発例</a:t>
            </a:r>
            <a:endParaRPr lang="ja-JP" altLang="en-US" sz="1100" dirty="0"/>
          </a:p>
        </p:txBody>
      </p:sp>
      <p:sp>
        <p:nvSpPr>
          <p:cNvPr id="10" name="正方形/長方形 9"/>
          <p:cNvSpPr/>
          <p:nvPr/>
        </p:nvSpPr>
        <p:spPr>
          <a:xfrm>
            <a:off x="6562777" y="9075003"/>
            <a:ext cx="6604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発行元　学校法人東京富士大学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ゲーム考案　山川　悟</a:t>
            </a:r>
            <a:r>
              <a:rPr lang="en-US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東京富士大学経営学部教授</a:t>
            </a:r>
            <a:r>
              <a:rPr lang="en-US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200" kern="1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東京富士大学ゲームビジネス研究塾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デザイン　近藤</a:t>
            </a:r>
            <a:r>
              <a:rPr lang="ja-JP" altLang="ja-JP" sz="1200" kern="100" dirty="0" err="1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ゆみ</a:t>
            </a:r>
            <a:r>
              <a:rPr lang="en-US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東京富士大学経営学部</a:t>
            </a:r>
            <a:r>
              <a:rPr lang="en-US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)</a:t>
            </a:r>
            <a:endParaRPr lang="ja-JP" altLang="ja-JP" sz="1200" kern="100" dirty="0" smtClean="0">
              <a:solidFill>
                <a:srgbClr val="00206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ja-JP" altLang="ja-JP" sz="1200" kern="100" dirty="0" smtClean="0">
                <a:solidFill>
                  <a:srgbClr val="00206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監修　　㈱手塚プロダクション</a:t>
            </a:r>
            <a:endParaRPr lang="ja-JP" altLang="ja-JP" sz="1200" kern="100" dirty="0">
              <a:solidFill>
                <a:srgbClr val="00206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193932" y="61949"/>
            <a:ext cx="1822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©</a:t>
            </a:r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手塚プロダクション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1133" y="85798"/>
            <a:ext cx="2141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Tokyo-Fuji-University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967" y="1377567"/>
            <a:ext cx="4887296" cy="695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04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32080" y="128517"/>
            <a:ext cx="7973658" cy="359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33" dirty="0"/>
              <a:t>◆手塚キャラクター発想支援カード　アイデア記録シート　</a:t>
            </a:r>
            <a:r>
              <a:rPr lang="en-US" altLang="ja-JP" sz="1733" dirty="0"/>
              <a:t>(</a:t>
            </a:r>
            <a:r>
              <a:rPr lang="ja-JP" altLang="en-US" sz="1733" dirty="0"/>
              <a:t>コピーしてお使いください</a:t>
            </a:r>
            <a:r>
              <a:rPr lang="en-US" altLang="ja-JP" sz="1733" dirty="0"/>
              <a:t>)</a:t>
            </a:r>
            <a:endParaRPr lang="ja-JP" altLang="en-US" sz="1733" dirty="0"/>
          </a:p>
        </p:txBody>
      </p:sp>
      <p:sp>
        <p:nvSpPr>
          <p:cNvPr id="5" name="正方形/長方形 4"/>
          <p:cNvSpPr/>
          <p:nvPr/>
        </p:nvSpPr>
        <p:spPr>
          <a:xfrm>
            <a:off x="132081" y="651852"/>
            <a:ext cx="12849498" cy="6037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311" b="1" dirty="0"/>
              <a:t>テーマ「　　　　　　　　　　　　　　　　　　　　　　　　　　　　　　　　　　　　　　　　」</a:t>
            </a:r>
            <a:r>
              <a:rPr lang="en-US" altLang="ja-JP" sz="2311" b="1" dirty="0"/>
              <a:t>(</a:t>
            </a:r>
            <a:r>
              <a:rPr lang="ja-JP" altLang="en-US" sz="2311" b="1" dirty="0"/>
              <a:t>　　　　　年　　月　　日実施</a:t>
            </a:r>
            <a:r>
              <a:rPr lang="en-US" altLang="ja-JP" sz="2311" b="1" dirty="0"/>
              <a:t>)</a:t>
            </a:r>
            <a:endParaRPr lang="ja-JP" altLang="en-US" sz="2311" b="1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132081" y="1403413"/>
          <a:ext cx="12849498" cy="80201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3166"/>
                <a:gridCol w="4283166"/>
                <a:gridCol w="4283166"/>
              </a:tblGrid>
              <a:tr h="2673397">
                <a:tc>
                  <a:txBody>
                    <a:bodyPr/>
                    <a:lstStyle/>
                    <a:p>
                      <a:endParaRPr kumimoji="1" lang="ja-JP" altLang="en-US" sz="3800" dirty="0"/>
                    </a:p>
                  </a:txBody>
                  <a:tcPr marL="132080" marR="132080" marT="66040" marB="66040"/>
                </a:tc>
                <a:tc>
                  <a:txBody>
                    <a:bodyPr/>
                    <a:lstStyle/>
                    <a:p>
                      <a:endParaRPr kumimoji="1" lang="ja-JP" altLang="en-US" sz="3800"/>
                    </a:p>
                  </a:txBody>
                  <a:tcPr marL="132080" marR="132080" marT="66040" marB="66040"/>
                </a:tc>
                <a:tc>
                  <a:txBody>
                    <a:bodyPr/>
                    <a:lstStyle/>
                    <a:p>
                      <a:endParaRPr kumimoji="1" lang="ja-JP" altLang="en-US" sz="3800" dirty="0"/>
                    </a:p>
                  </a:txBody>
                  <a:tcPr marL="132080" marR="132080" marT="66040" marB="66040"/>
                </a:tc>
              </a:tr>
              <a:tr h="2673397">
                <a:tc>
                  <a:txBody>
                    <a:bodyPr/>
                    <a:lstStyle/>
                    <a:p>
                      <a:endParaRPr kumimoji="1" lang="ja-JP" altLang="en-US" sz="3800"/>
                    </a:p>
                  </a:txBody>
                  <a:tcPr marL="132080" marR="132080" marT="66040" marB="6604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900" b="1" dirty="0" smtClean="0"/>
                        <a:t>&lt;</a:t>
                      </a:r>
                      <a:r>
                        <a:rPr kumimoji="1" lang="ja-JP" altLang="en-US" sz="2900" b="1" dirty="0" smtClean="0"/>
                        <a:t>発想キーワード</a:t>
                      </a:r>
                      <a:r>
                        <a:rPr kumimoji="1" lang="en-US" altLang="ja-JP" sz="2900" b="1" dirty="0" smtClean="0"/>
                        <a:t>&gt;</a:t>
                      </a:r>
                      <a:endParaRPr kumimoji="1" lang="ja-JP" altLang="en-US" sz="2900" b="1" dirty="0"/>
                    </a:p>
                  </a:txBody>
                  <a:tcPr marL="132080" marR="132080" marT="66040" marB="6604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800" dirty="0"/>
                    </a:p>
                  </a:txBody>
                  <a:tcPr marL="132080" marR="132080" marT="66040" marB="66040"/>
                </a:tc>
              </a:tr>
              <a:tr h="2673397">
                <a:tc>
                  <a:txBody>
                    <a:bodyPr/>
                    <a:lstStyle/>
                    <a:p>
                      <a:endParaRPr kumimoji="1" lang="ja-JP" altLang="en-US" sz="3800"/>
                    </a:p>
                  </a:txBody>
                  <a:tcPr marL="132080" marR="132080" marT="66040" marB="66040"/>
                </a:tc>
                <a:tc>
                  <a:txBody>
                    <a:bodyPr/>
                    <a:lstStyle/>
                    <a:p>
                      <a:endParaRPr kumimoji="1" lang="ja-JP" altLang="en-US" sz="3800" dirty="0"/>
                    </a:p>
                  </a:txBody>
                  <a:tcPr marL="132080" marR="132080" marT="66040" marB="66040"/>
                </a:tc>
                <a:tc>
                  <a:txBody>
                    <a:bodyPr/>
                    <a:lstStyle/>
                    <a:p>
                      <a:endParaRPr kumimoji="1" lang="ja-JP" altLang="en-US" sz="3800" dirty="0"/>
                    </a:p>
                  </a:txBody>
                  <a:tcPr marL="132080" marR="132080" marT="66040" marB="66040"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1297884" y="9423602"/>
            <a:ext cx="1731564" cy="3257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17" dirty="0">
                <a:latin typeface="Meiryo UI" panose="020B0604030504040204" pitchFamily="50" charset="-128"/>
                <a:ea typeface="Meiryo UI" panose="020B0604030504040204" pitchFamily="50" charset="-128"/>
              </a:rPr>
              <a:t>©</a:t>
            </a:r>
            <a:r>
              <a:rPr lang="ja-JP" altLang="en-US" sz="1517" dirty="0">
                <a:latin typeface="Meiryo UI" panose="020B0604030504040204" pitchFamily="50" charset="-128"/>
                <a:ea typeface="Meiryo UI" panose="020B0604030504040204" pitchFamily="50" charset="-128"/>
              </a:rPr>
              <a:t>手塚プロダクション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4212" y="9423602"/>
            <a:ext cx="2071914" cy="3590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733" dirty="0"/>
              <a:t>Tokyo-Fuji-University</a:t>
            </a:r>
            <a:endParaRPr lang="ja-JP" altLang="en-US" sz="1733" dirty="0"/>
          </a:p>
        </p:txBody>
      </p:sp>
    </p:spTree>
    <p:extLst>
      <p:ext uri="{BB962C8B-B14F-4D97-AF65-F5344CB8AC3E}">
        <p14:creationId xmlns:p14="http://schemas.microsoft.com/office/powerpoint/2010/main" val="151695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240</Words>
  <Application>Microsoft Office PowerPoint</Application>
  <PresentationFormat>ユーザー設定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Arial</vt:lpstr>
      <vt:lpstr>Calibri</vt:lpstr>
      <vt:lpstr>Calibri Light</vt:lpstr>
      <vt:lpstr>Century</vt:lpstr>
      <vt:lpstr>Times New Roman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yamakawa</dc:creator>
  <cp:lastModifiedBy>kazunao oniki</cp:lastModifiedBy>
  <cp:revision>12</cp:revision>
  <cp:lastPrinted>2016-10-28T06:37:03Z</cp:lastPrinted>
  <dcterms:created xsi:type="dcterms:W3CDTF">2016-09-16T05:51:07Z</dcterms:created>
  <dcterms:modified xsi:type="dcterms:W3CDTF">2016-11-10T07:49:08Z</dcterms:modified>
</cp:coreProperties>
</file>